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8" r:id="rId3"/>
    <p:sldId id="259" r:id="rId4"/>
    <p:sldId id="260" r:id="rId5"/>
    <p:sldId id="261" r:id="rId6"/>
    <p:sldId id="262" r:id="rId7"/>
    <p:sldId id="263" r:id="rId8"/>
    <p:sldId id="264" r:id="rId9"/>
    <p:sldId id="265" r:id="rId10"/>
    <p:sldId id="270" r:id="rId11"/>
    <p:sldId id="271" r:id="rId12"/>
    <p:sldId id="268"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559CE6-D49B-4A5A-9B7A-25089B0574EA}" type="datetimeFigureOut">
              <a:rPr lang="en-US" smtClean="0"/>
              <a:t>5/13/2020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9356E1-17B2-4F96-8B66-EB3B00B9AF21}" type="slidenum">
              <a:rPr lang="en-US" smtClean="0"/>
              <a:t>‹#›</a:t>
            </a:fld>
            <a:endParaRPr lang="en-US"/>
          </a:p>
        </p:txBody>
      </p:sp>
    </p:spTree>
    <p:extLst>
      <p:ext uri="{BB962C8B-B14F-4D97-AF65-F5344CB8AC3E}">
        <p14:creationId xmlns:p14="http://schemas.microsoft.com/office/powerpoint/2010/main" val="2491282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7FF0AE6A-3028-4890-869D-64C76BB462D7}" type="datetime1">
              <a:rPr lang="en-US" smtClean="0"/>
              <a:t>5/13/2020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2777377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F4DDC5-3D0D-43BD-894C-FD127F6F2850}" type="datetime1">
              <a:rPr lang="en-US" smtClean="0"/>
              <a:t>5/13/2020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3558743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189726-BF08-4E47-A96E-250D4E8B73CE}" type="datetime1">
              <a:rPr lang="en-US" smtClean="0"/>
              <a:t>5/13/2020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3911284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DFBB055-E44E-4191-AAF6-18406021D733}" type="datetime1">
              <a:rPr lang="en-US" smtClean="0"/>
              <a:t>5/13/2020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1127645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E7FFD-BE92-4B8E-B287-1E705AC27155}" type="datetime1">
              <a:rPr lang="en-US" smtClean="0"/>
              <a:t>5/13/2020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3105050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A000A76-CACF-4E6A-9720-42624FE8ADFD}" type="datetime1">
              <a:rPr lang="en-US" smtClean="0"/>
              <a:t>5/13/2020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1684076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ACB71D-528D-43FA-ADFE-2C93EB0F861F}" type="datetime1">
              <a:rPr lang="en-US" smtClean="0"/>
              <a:t>5/13/2020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2137010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A83FDA-9B19-4CE2-9E25-EFA27E9B253A}" type="datetime1">
              <a:rPr lang="en-US" smtClean="0"/>
              <a:t>5/13/2020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1983500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D42E7B-9D80-46FC-95B2-FF1EFDABCCBB}" type="datetime1">
              <a:rPr lang="en-US" smtClean="0"/>
              <a:t>5/13/2020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264358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DB01B6-8421-4470-A488-063263F3DFC3}" type="datetime1">
              <a:rPr lang="en-US" smtClean="0"/>
              <a:t>5/13/2020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178365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2B3ECE-7F51-4ABD-A336-334928D58005}" type="datetime1">
              <a:rPr lang="en-US" smtClean="0"/>
              <a:t>5/13/2020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2839730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BB44A58-6C97-4813-A63B-07B6D2A4422C}" type="datetime1">
              <a:rPr lang="en-US" smtClean="0"/>
              <a:t>5/13/2020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1065222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1E594F-82F3-47C9-815F-7409E8CA99C7}" type="datetime1">
              <a:rPr lang="en-US" smtClean="0"/>
              <a:t>5/13/2020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1639472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6479A58-4E08-4E6C-B142-361B5B65951A}" type="datetime1">
              <a:rPr lang="en-US" smtClean="0"/>
              <a:t>5/13/2020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2483343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1E4F06E-C84A-4DBC-B977-0DBBD99518B7}" type="datetime1">
              <a:rPr lang="en-US" smtClean="0"/>
              <a:t>5/13/2020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1527460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E037BC6A-0C9A-41E3-AC36-1D287C675A6A}" type="datetime1">
              <a:rPr lang="en-US" smtClean="0"/>
              <a:t>5/13/2020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30966361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81B57EDE-BCC1-4327-AE8F-E97555D36F0F}" type="datetime1">
              <a:rPr lang="en-US" smtClean="0"/>
              <a:t>5/13/2020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0B2ADC3-9FF4-4394-B4F0-85BA029E6C50}" type="slidenum">
              <a:rPr lang="en-US" smtClean="0"/>
              <a:t>‹#›</a:t>
            </a:fld>
            <a:endParaRPr lang="en-US"/>
          </a:p>
        </p:txBody>
      </p:sp>
    </p:spTree>
    <p:extLst>
      <p:ext uri="{BB962C8B-B14F-4D97-AF65-F5344CB8AC3E}">
        <p14:creationId xmlns:p14="http://schemas.microsoft.com/office/powerpoint/2010/main" val="2093822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568D98D-2D6B-4C99-85EF-0BEE356DE902}" type="datetime1">
              <a:rPr lang="en-US" smtClean="0"/>
              <a:t>5/13/2020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0B2ADC3-9FF4-4394-B4F0-85BA029E6C50}" type="slidenum">
              <a:rPr lang="en-US" smtClean="0"/>
              <a:t>‹#›</a:t>
            </a:fld>
            <a:endParaRPr lang="en-US"/>
          </a:p>
        </p:txBody>
      </p:sp>
    </p:spTree>
    <p:extLst>
      <p:ext uri="{BB962C8B-B14F-4D97-AF65-F5344CB8AC3E}">
        <p14:creationId xmlns:p14="http://schemas.microsoft.com/office/powerpoint/2010/main" val="7481073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E1E2E-1471-44F3-9145-602E0DFF0B50}"/>
              </a:ext>
            </a:extLst>
          </p:cNvPr>
          <p:cNvSpPr>
            <a:spLocks noGrp="1"/>
          </p:cNvSpPr>
          <p:nvPr>
            <p:ph type="ctrTitle"/>
          </p:nvPr>
        </p:nvSpPr>
        <p:spPr/>
        <p:txBody>
          <a:bodyPr/>
          <a:lstStyle/>
          <a:p>
            <a:r>
              <a:rPr lang="en-US" b="1" dirty="0"/>
              <a:t>Cheese Making </a:t>
            </a:r>
            <a:endParaRPr lang="en-US" dirty="0"/>
          </a:p>
        </p:txBody>
      </p:sp>
      <p:sp>
        <p:nvSpPr>
          <p:cNvPr id="3" name="Subtitle 2">
            <a:extLst>
              <a:ext uri="{FF2B5EF4-FFF2-40B4-BE49-F238E27FC236}">
                <a16:creationId xmlns:a16="http://schemas.microsoft.com/office/drawing/2014/main" id="{87C9AD4D-4DF9-4239-914F-3FD8CEBD16CD}"/>
              </a:ext>
            </a:extLst>
          </p:cNvPr>
          <p:cNvSpPr>
            <a:spLocks noGrp="1"/>
          </p:cNvSpPr>
          <p:nvPr>
            <p:ph type="subTitle" idx="1"/>
          </p:nvPr>
        </p:nvSpPr>
        <p:spPr/>
        <p:txBody>
          <a:bodyPr>
            <a:normAutofit fontScale="77500" lnSpcReduction="20000"/>
          </a:bodyPr>
          <a:lstStyle/>
          <a:p>
            <a:pPr algn="r"/>
            <a:r>
              <a:rPr lang="en-US" dirty="0"/>
              <a:t>Student’s name</a:t>
            </a:r>
          </a:p>
          <a:p>
            <a:pPr algn="r"/>
            <a:r>
              <a:rPr lang="en-US" dirty="0"/>
              <a:t>Institution </a:t>
            </a:r>
          </a:p>
          <a:p>
            <a:pPr algn="r"/>
            <a:r>
              <a:rPr lang="en-US" dirty="0"/>
              <a:t>Date</a:t>
            </a:r>
          </a:p>
          <a:p>
            <a:endParaRPr lang="en-US" dirty="0"/>
          </a:p>
        </p:txBody>
      </p:sp>
      <p:sp>
        <p:nvSpPr>
          <p:cNvPr id="5" name="Slide Number Placeholder 4">
            <a:extLst>
              <a:ext uri="{FF2B5EF4-FFF2-40B4-BE49-F238E27FC236}">
                <a16:creationId xmlns:a16="http://schemas.microsoft.com/office/drawing/2014/main" id="{E11EC027-E82A-497D-A4FF-2335AE134BC7}"/>
              </a:ext>
            </a:extLst>
          </p:cNvPr>
          <p:cNvSpPr>
            <a:spLocks noGrp="1"/>
          </p:cNvSpPr>
          <p:nvPr>
            <p:ph type="sldNum" sz="quarter" idx="12"/>
          </p:nvPr>
        </p:nvSpPr>
        <p:spPr/>
        <p:txBody>
          <a:bodyPr/>
          <a:lstStyle/>
          <a:p>
            <a:fld id="{60B2ADC3-9FF4-4394-B4F0-85BA029E6C50}" type="slidenum">
              <a:rPr lang="en-US" smtClean="0"/>
              <a:t>1</a:t>
            </a:fld>
            <a:endParaRPr lang="en-US"/>
          </a:p>
        </p:txBody>
      </p:sp>
    </p:spTree>
    <p:extLst>
      <p:ext uri="{BB962C8B-B14F-4D97-AF65-F5344CB8AC3E}">
        <p14:creationId xmlns:p14="http://schemas.microsoft.com/office/powerpoint/2010/main" val="363821380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ABEFF-5D4B-452A-B286-F4358D4CE217}"/>
              </a:ext>
            </a:extLst>
          </p:cNvPr>
          <p:cNvSpPr>
            <a:spLocks noGrp="1"/>
          </p:cNvSpPr>
          <p:nvPr>
            <p:ph type="title"/>
          </p:nvPr>
        </p:nvSpPr>
        <p:spPr>
          <a:xfrm>
            <a:off x="839788" y="457200"/>
            <a:ext cx="3932237" cy="838200"/>
          </a:xfrm>
        </p:spPr>
        <p:txBody>
          <a:bodyPr/>
          <a:lstStyle/>
          <a:p>
            <a:r>
              <a:rPr lang="en-US" dirty="0"/>
              <a:t>Executive summary</a:t>
            </a:r>
          </a:p>
        </p:txBody>
      </p:sp>
      <p:pic>
        <p:nvPicPr>
          <p:cNvPr id="5" name="Content Placeholder 4" descr="The pros and cons to drinking raw milk – SheKnows">
            <a:extLst>
              <a:ext uri="{FF2B5EF4-FFF2-40B4-BE49-F238E27FC236}">
                <a16:creationId xmlns:a16="http://schemas.microsoft.com/office/drawing/2014/main" id="{29934D13-E7C8-4683-A084-EFAE7DDA7F38}"/>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476875" y="1123949"/>
            <a:ext cx="3086735" cy="2133600"/>
          </a:xfrm>
          <a:prstGeom prst="rect">
            <a:avLst/>
          </a:prstGeom>
          <a:noFill/>
          <a:ln>
            <a:noFill/>
          </a:ln>
        </p:spPr>
      </p:pic>
      <p:sp>
        <p:nvSpPr>
          <p:cNvPr id="4" name="Text Placeholder 3">
            <a:extLst>
              <a:ext uri="{FF2B5EF4-FFF2-40B4-BE49-F238E27FC236}">
                <a16:creationId xmlns:a16="http://schemas.microsoft.com/office/drawing/2014/main" id="{9A997A84-9739-4FCE-A467-DF7F2812BB9B}"/>
              </a:ext>
            </a:extLst>
          </p:cNvPr>
          <p:cNvSpPr>
            <a:spLocks noGrp="1"/>
          </p:cNvSpPr>
          <p:nvPr>
            <p:ph type="body" sz="half" idx="2"/>
          </p:nvPr>
        </p:nvSpPr>
        <p:spPr>
          <a:xfrm>
            <a:off x="839788" y="1295400"/>
            <a:ext cx="3932237" cy="4573588"/>
          </a:xfrm>
        </p:spPr>
        <p:txBody>
          <a:bodyPr>
            <a:normAutofit fontScale="92500" lnSpcReduction="10000"/>
          </a:bodyPr>
          <a:lstStyle/>
          <a:p>
            <a:r>
              <a:rPr lang="en-US" b="1" dirty="0"/>
              <a:t>Executive Summary </a:t>
            </a:r>
            <a:endParaRPr lang="en-US" dirty="0"/>
          </a:p>
          <a:p>
            <a:r>
              <a:rPr lang="en-US" dirty="0"/>
              <a:t>There exist various varieties of cheese predominantly determined by the ingredients used, processing involved as well as the characteristics of the cheese. </a:t>
            </a:r>
          </a:p>
          <a:p>
            <a:r>
              <a:rPr lang="en-US" dirty="0"/>
              <a:t>The Standard of Identity in the U.S. Code of Federal Regulation (CFR) is responsible the composition of numerous cheeses. </a:t>
            </a:r>
          </a:p>
          <a:p>
            <a:r>
              <a:rPr lang="en-US" dirty="0"/>
              <a:t>The main ingredient of production of Cheese is the pasteurized or raw milk. </a:t>
            </a:r>
          </a:p>
          <a:p>
            <a:r>
              <a:rPr lang="en-US" dirty="0"/>
              <a:t>Raw milk is obtained directly from milking cows illustrated in Figure 1.</a:t>
            </a:r>
          </a:p>
          <a:p>
            <a:r>
              <a:rPr lang="en-US" dirty="0"/>
              <a:t>The pasteurized milk entails a raw milk that has been heated to a particular temperature as well as duration to eliminate pathogens likely to be found in raw milk. </a:t>
            </a:r>
          </a:p>
          <a:p>
            <a:r>
              <a:rPr lang="en-US" dirty="0"/>
              <a:t>The law requires all milk sold to the general public to be pasteurized as well as packaged in a licensed dairy plant. </a:t>
            </a:r>
          </a:p>
        </p:txBody>
      </p:sp>
      <p:pic>
        <p:nvPicPr>
          <p:cNvPr id="6" name="Picture 5">
            <a:extLst>
              <a:ext uri="{FF2B5EF4-FFF2-40B4-BE49-F238E27FC236}">
                <a16:creationId xmlns:a16="http://schemas.microsoft.com/office/drawing/2014/main" id="{E8BCF1D0-C5F6-4D2C-9B6B-DD9A3A9643A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696325" y="1166811"/>
            <a:ext cx="2800350" cy="2090737"/>
          </a:xfrm>
          <a:prstGeom prst="rect">
            <a:avLst/>
          </a:prstGeom>
          <a:noFill/>
        </p:spPr>
      </p:pic>
      <p:pic>
        <p:nvPicPr>
          <p:cNvPr id="7" name="Picture 6">
            <a:extLst>
              <a:ext uri="{FF2B5EF4-FFF2-40B4-BE49-F238E27FC236}">
                <a16:creationId xmlns:a16="http://schemas.microsoft.com/office/drawing/2014/main" id="{952BBFAA-F0F6-46D0-9382-52C62C366311}"/>
              </a:ext>
            </a:extLst>
          </p:cNvPr>
          <p:cNvPicPr/>
          <p:nvPr/>
        </p:nvPicPr>
        <p:blipFill>
          <a:blip r:embed="rId4"/>
          <a:stretch>
            <a:fillRect/>
          </a:stretch>
        </p:blipFill>
        <p:spPr>
          <a:xfrm>
            <a:off x="6581776" y="3600452"/>
            <a:ext cx="4400550" cy="1762125"/>
          </a:xfrm>
          <a:prstGeom prst="rect">
            <a:avLst/>
          </a:prstGeom>
        </p:spPr>
      </p:pic>
      <p:sp>
        <p:nvSpPr>
          <p:cNvPr id="8" name="Slide Number Placeholder 7">
            <a:extLst>
              <a:ext uri="{FF2B5EF4-FFF2-40B4-BE49-F238E27FC236}">
                <a16:creationId xmlns:a16="http://schemas.microsoft.com/office/drawing/2014/main" id="{90357021-612E-4A5B-AE99-F371BC49B07D}"/>
              </a:ext>
            </a:extLst>
          </p:cNvPr>
          <p:cNvSpPr>
            <a:spLocks noGrp="1"/>
          </p:cNvSpPr>
          <p:nvPr>
            <p:ph type="sldNum" sz="quarter" idx="12"/>
          </p:nvPr>
        </p:nvSpPr>
        <p:spPr/>
        <p:txBody>
          <a:bodyPr/>
          <a:lstStyle/>
          <a:p>
            <a:fld id="{60B2ADC3-9FF4-4394-B4F0-85BA029E6C50}" type="slidenum">
              <a:rPr lang="en-US" smtClean="0"/>
              <a:t>2</a:t>
            </a:fld>
            <a:endParaRPr lang="en-US"/>
          </a:p>
        </p:txBody>
      </p:sp>
    </p:spTree>
    <p:extLst>
      <p:ext uri="{BB962C8B-B14F-4D97-AF65-F5344CB8AC3E}">
        <p14:creationId xmlns:p14="http://schemas.microsoft.com/office/powerpoint/2010/main" val="340386630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1268B-2181-4A9C-BFDC-2A982D11C449}"/>
              </a:ext>
            </a:extLst>
          </p:cNvPr>
          <p:cNvSpPr>
            <a:spLocks noGrp="1"/>
          </p:cNvSpPr>
          <p:nvPr>
            <p:ph type="title"/>
          </p:nvPr>
        </p:nvSpPr>
        <p:spPr/>
        <p:txBody>
          <a:bodyPr/>
          <a:lstStyle/>
          <a:p>
            <a:r>
              <a:rPr lang="en-US" dirty="0"/>
              <a:t>Ingredients </a:t>
            </a:r>
          </a:p>
        </p:txBody>
      </p:sp>
      <p:sp>
        <p:nvSpPr>
          <p:cNvPr id="3" name="Content Placeholder 2">
            <a:extLst>
              <a:ext uri="{FF2B5EF4-FFF2-40B4-BE49-F238E27FC236}">
                <a16:creationId xmlns:a16="http://schemas.microsoft.com/office/drawing/2014/main" id="{CD86792B-9C1B-4DE5-A9CF-514967D7CEBE}"/>
              </a:ext>
            </a:extLst>
          </p:cNvPr>
          <p:cNvSpPr>
            <a:spLocks noGrp="1"/>
          </p:cNvSpPr>
          <p:nvPr>
            <p:ph idx="1"/>
          </p:nvPr>
        </p:nvSpPr>
        <p:spPr/>
        <p:txBody>
          <a:bodyPr>
            <a:normAutofit fontScale="85000" lnSpcReduction="10000"/>
          </a:bodyPr>
          <a:lstStyle/>
          <a:p>
            <a:r>
              <a:rPr lang="en-US" dirty="0"/>
              <a:t>Cheese production uses milk as the main ingredient.</a:t>
            </a:r>
          </a:p>
          <a:p>
            <a:r>
              <a:rPr lang="en-US" dirty="0"/>
              <a:t>The milk is obtained from cows, goats, sheep, water buffalo and a blend of these milk. </a:t>
            </a:r>
          </a:p>
          <a:p>
            <a:r>
              <a:rPr lang="en-US" dirty="0"/>
              <a:t>The nature of coagulant used is depended on the type of the cheese wanted. </a:t>
            </a:r>
          </a:p>
          <a:p>
            <a:r>
              <a:rPr lang="en-US" dirty="0"/>
              <a:t>The acid cheese uses an acid source such as acetic acid found in vinegar or </a:t>
            </a:r>
            <a:r>
              <a:rPr lang="en-US" dirty="0" err="1"/>
              <a:t>gluconodelta</a:t>
            </a:r>
            <a:r>
              <a:rPr lang="en-US" dirty="0"/>
              <a:t>-lactone which is a mild food acid. </a:t>
            </a:r>
          </a:p>
          <a:p>
            <a:r>
              <a:rPr lang="en-US" dirty="0"/>
              <a:t>The rennet cheeses, calf rennet is produced using microbial bioprocessing.</a:t>
            </a:r>
          </a:p>
          <a:p>
            <a:r>
              <a:rPr lang="en-US" dirty="0"/>
              <a:t>Calcium chloride may be adopted to improve the coagulation properties of the milk.</a:t>
            </a:r>
          </a:p>
          <a:p>
            <a:r>
              <a:rPr lang="en-US" dirty="0"/>
              <a:t>Numerous flavorings are added but highly depends on cheese.</a:t>
            </a:r>
          </a:p>
          <a:p>
            <a:r>
              <a:rPr lang="en-US" dirty="0"/>
              <a:t>other common ingredients are herbs, spices, hot and sweet peppers, horseradish and port wine. </a:t>
            </a:r>
          </a:p>
          <a:p>
            <a:endParaRPr lang="en-US" dirty="0"/>
          </a:p>
        </p:txBody>
      </p:sp>
      <p:sp>
        <p:nvSpPr>
          <p:cNvPr id="5" name="Slide Number Placeholder 4">
            <a:extLst>
              <a:ext uri="{FF2B5EF4-FFF2-40B4-BE49-F238E27FC236}">
                <a16:creationId xmlns:a16="http://schemas.microsoft.com/office/drawing/2014/main" id="{94CF709C-9758-4020-8A99-FCF43B6BF65A}"/>
              </a:ext>
            </a:extLst>
          </p:cNvPr>
          <p:cNvSpPr>
            <a:spLocks noGrp="1"/>
          </p:cNvSpPr>
          <p:nvPr>
            <p:ph type="sldNum" sz="quarter" idx="12"/>
          </p:nvPr>
        </p:nvSpPr>
        <p:spPr/>
        <p:txBody>
          <a:bodyPr/>
          <a:lstStyle/>
          <a:p>
            <a:fld id="{60B2ADC3-9FF4-4394-B4F0-85BA029E6C50}" type="slidenum">
              <a:rPr lang="en-US" smtClean="0"/>
              <a:t>3</a:t>
            </a:fld>
            <a:endParaRPr lang="en-US"/>
          </a:p>
        </p:txBody>
      </p:sp>
    </p:spTree>
    <p:extLst>
      <p:ext uri="{BB962C8B-B14F-4D97-AF65-F5344CB8AC3E}">
        <p14:creationId xmlns:p14="http://schemas.microsoft.com/office/powerpoint/2010/main" val="287023191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DD716-4D0E-4423-BF70-EACD6DE50692}"/>
              </a:ext>
            </a:extLst>
          </p:cNvPr>
          <p:cNvSpPr>
            <a:spLocks noGrp="1"/>
          </p:cNvSpPr>
          <p:nvPr>
            <p:ph type="title"/>
          </p:nvPr>
        </p:nvSpPr>
        <p:spPr/>
        <p:txBody>
          <a:bodyPr/>
          <a:lstStyle/>
          <a:p>
            <a:r>
              <a:rPr lang="en-US" dirty="0"/>
              <a:t>Cheese Making process</a:t>
            </a:r>
          </a:p>
        </p:txBody>
      </p:sp>
      <p:sp>
        <p:nvSpPr>
          <p:cNvPr id="3" name="Content Placeholder 2">
            <a:extLst>
              <a:ext uri="{FF2B5EF4-FFF2-40B4-BE49-F238E27FC236}">
                <a16:creationId xmlns:a16="http://schemas.microsoft.com/office/drawing/2014/main" id="{F4EA2BCD-033D-4DD4-B69A-74C722CC1137}"/>
              </a:ext>
            </a:extLst>
          </p:cNvPr>
          <p:cNvSpPr>
            <a:spLocks noGrp="1"/>
          </p:cNvSpPr>
          <p:nvPr>
            <p:ph sz="half" idx="1"/>
          </p:nvPr>
        </p:nvSpPr>
        <p:spPr/>
        <p:txBody>
          <a:bodyPr>
            <a:normAutofit fontScale="85000" lnSpcReduction="20000"/>
          </a:bodyPr>
          <a:lstStyle/>
          <a:p>
            <a:r>
              <a:rPr lang="en-US" dirty="0"/>
              <a:t>According to Johnson (2016) the following procedures is adopted to produce cheese. </a:t>
            </a:r>
          </a:p>
          <a:p>
            <a:pPr marL="0" indent="0">
              <a:buNone/>
            </a:pPr>
            <a:r>
              <a:rPr lang="en-US" dirty="0"/>
              <a:t>Step 1: Standardize Milk</a:t>
            </a:r>
          </a:p>
          <a:p>
            <a:r>
              <a:rPr lang="en-US" dirty="0"/>
              <a:t>This is the initial stage of cheese production where milk is standardized prior to cheese making. The main objective is to optimize the fat ratio to make excellent quality cheese consisting of high yield (Johnson, 2016).  </a:t>
            </a:r>
          </a:p>
          <a:p>
            <a:r>
              <a:rPr lang="en-US" dirty="0"/>
              <a:t>This is undertaken through methods such as;</a:t>
            </a:r>
          </a:p>
          <a:p>
            <a:pPr marL="457200" lvl="1" indent="0">
              <a:buNone/>
            </a:pPr>
            <a:r>
              <a:rPr lang="en-US" dirty="0"/>
              <a:t>1.	Add concentrated non-fat milk solids to the intended milk </a:t>
            </a:r>
          </a:p>
          <a:p>
            <a:pPr marL="457200" lvl="1" indent="0">
              <a:buNone/>
            </a:pPr>
            <a:r>
              <a:rPr lang="en-US" dirty="0"/>
              <a:t>2.	Add skim milk to the milk</a:t>
            </a:r>
          </a:p>
          <a:p>
            <a:pPr marL="457200" lvl="1" indent="0">
              <a:buNone/>
            </a:pPr>
            <a:r>
              <a:rPr lang="en-US" dirty="0"/>
              <a:t>3.	Remove the cream from the milk.</a:t>
            </a:r>
          </a:p>
        </p:txBody>
      </p:sp>
      <p:pic>
        <p:nvPicPr>
          <p:cNvPr id="5" name="Content Placeholder 4">
            <a:extLst>
              <a:ext uri="{FF2B5EF4-FFF2-40B4-BE49-F238E27FC236}">
                <a16:creationId xmlns:a16="http://schemas.microsoft.com/office/drawing/2014/main" id="{089B76CE-CAE5-4608-B60B-05E3BF38EF65}"/>
              </a:ext>
            </a:extLst>
          </p:cNvPr>
          <p:cNvPicPr>
            <a:picLocks noGrp="1" noChangeAspect="1"/>
          </p:cNvPicPr>
          <p:nvPr>
            <p:ph sz="half" idx="2"/>
          </p:nvPr>
        </p:nvPicPr>
        <p:blipFill>
          <a:blip r:embed="rId2"/>
          <a:stretch>
            <a:fillRect/>
          </a:stretch>
        </p:blipFill>
        <p:spPr>
          <a:xfrm>
            <a:off x="6524625" y="2371724"/>
            <a:ext cx="4152900" cy="2924175"/>
          </a:xfrm>
          <a:prstGeom prst="rect">
            <a:avLst/>
          </a:prstGeom>
        </p:spPr>
      </p:pic>
      <p:sp>
        <p:nvSpPr>
          <p:cNvPr id="6" name="Slide Number Placeholder 5">
            <a:extLst>
              <a:ext uri="{FF2B5EF4-FFF2-40B4-BE49-F238E27FC236}">
                <a16:creationId xmlns:a16="http://schemas.microsoft.com/office/drawing/2014/main" id="{74CD42DF-E9A4-4CD4-8F04-DA3739AA43DB}"/>
              </a:ext>
            </a:extLst>
          </p:cNvPr>
          <p:cNvSpPr>
            <a:spLocks noGrp="1"/>
          </p:cNvSpPr>
          <p:nvPr>
            <p:ph type="sldNum" sz="quarter" idx="12"/>
          </p:nvPr>
        </p:nvSpPr>
        <p:spPr/>
        <p:txBody>
          <a:bodyPr/>
          <a:lstStyle/>
          <a:p>
            <a:fld id="{60B2ADC3-9FF4-4394-B4F0-85BA029E6C50}" type="slidenum">
              <a:rPr lang="en-US" smtClean="0"/>
              <a:t>4</a:t>
            </a:fld>
            <a:endParaRPr lang="en-US"/>
          </a:p>
        </p:txBody>
      </p:sp>
    </p:spTree>
    <p:extLst>
      <p:ext uri="{BB962C8B-B14F-4D97-AF65-F5344CB8AC3E}">
        <p14:creationId xmlns:p14="http://schemas.microsoft.com/office/powerpoint/2010/main" val="880215989"/>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DDD19-5EE4-4452-815D-0265CB9C6735}"/>
              </a:ext>
            </a:extLst>
          </p:cNvPr>
          <p:cNvSpPr>
            <a:spLocks noGrp="1"/>
          </p:cNvSpPr>
          <p:nvPr>
            <p:ph type="title"/>
          </p:nvPr>
        </p:nvSpPr>
        <p:spPr/>
        <p:txBody>
          <a:bodyPr/>
          <a:lstStyle/>
          <a:p>
            <a:r>
              <a:rPr lang="en-US" dirty="0"/>
              <a:t>Pasteurize/Heat Treat Milk</a:t>
            </a:r>
          </a:p>
        </p:txBody>
      </p:sp>
      <p:sp>
        <p:nvSpPr>
          <p:cNvPr id="3" name="Content Placeholder 2">
            <a:extLst>
              <a:ext uri="{FF2B5EF4-FFF2-40B4-BE49-F238E27FC236}">
                <a16:creationId xmlns:a16="http://schemas.microsoft.com/office/drawing/2014/main" id="{1F7E3501-99A4-467A-BEAC-E4D8512F4A0D}"/>
              </a:ext>
            </a:extLst>
          </p:cNvPr>
          <p:cNvSpPr>
            <a:spLocks noGrp="1"/>
          </p:cNvSpPr>
          <p:nvPr>
            <p:ph sz="half" idx="1"/>
          </p:nvPr>
        </p:nvSpPr>
        <p:spPr/>
        <p:txBody>
          <a:bodyPr>
            <a:normAutofit fontScale="92500" lnSpcReduction="10000"/>
          </a:bodyPr>
          <a:lstStyle/>
          <a:p>
            <a:r>
              <a:rPr lang="en-US" dirty="0"/>
              <a:t>Step 2: Pasteurize/Heat Treat Milk</a:t>
            </a:r>
          </a:p>
          <a:p>
            <a:r>
              <a:rPr lang="en-US" dirty="0"/>
              <a:t>At this stage milk is pasteurized or mild heat treatment with objective to reduce the number of spoilage microorganisms. It can also better the environment for the starter culture’s growth. </a:t>
            </a:r>
          </a:p>
          <a:p>
            <a:r>
              <a:rPr lang="en-US" dirty="0"/>
              <a:t>However, this stage may be skipped depending on the variety of the cheese required. However, the raw cheese should not be consumed until after 60 days to minimize exposure to microorganisms found in milk that cause diseases. </a:t>
            </a:r>
          </a:p>
          <a:p>
            <a:endParaRPr lang="en-US" dirty="0"/>
          </a:p>
        </p:txBody>
      </p:sp>
      <p:pic>
        <p:nvPicPr>
          <p:cNvPr id="5" name="Content Placeholder 4">
            <a:extLst>
              <a:ext uri="{FF2B5EF4-FFF2-40B4-BE49-F238E27FC236}">
                <a16:creationId xmlns:a16="http://schemas.microsoft.com/office/drawing/2014/main" id="{EE16F491-1931-420B-8A79-029EFC0FE42A}"/>
              </a:ext>
            </a:extLst>
          </p:cNvPr>
          <p:cNvPicPr>
            <a:picLocks noGrp="1" noChangeAspect="1"/>
          </p:cNvPicPr>
          <p:nvPr>
            <p:ph sz="half" idx="2"/>
          </p:nvPr>
        </p:nvPicPr>
        <p:blipFill>
          <a:blip r:embed="rId2"/>
          <a:stretch>
            <a:fillRect/>
          </a:stretch>
        </p:blipFill>
        <p:spPr>
          <a:xfrm>
            <a:off x="6619875" y="2066925"/>
            <a:ext cx="4610099" cy="3714750"/>
          </a:xfrm>
          <a:prstGeom prst="rect">
            <a:avLst/>
          </a:prstGeom>
        </p:spPr>
      </p:pic>
      <p:sp>
        <p:nvSpPr>
          <p:cNvPr id="6" name="Slide Number Placeholder 5">
            <a:extLst>
              <a:ext uri="{FF2B5EF4-FFF2-40B4-BE49-F238E27FC236}">
                <a16:creationId xmlns:a16="http://schemas.microsoft.com/office/drawing/2014/main" id="{3161FEB3-2BE8-4225-B590-4465E596FFAE}"/>
              </a:ext>
            </a:extLst>
          </p:cNvPr>
          <p:cNvSpPr>
            <a:spLocks noGrp="1"/>
          </p:cNvSpPr>
          <p:nvPr>
            <p:ph type="sldNum" sz="quarter" idx="12"/>
          </p:nvPr>
        </p:nvSpPr>
        <p:spPr/>
        <p:txBody>
          <a:bodyPr/>
          <a:lstStyle/>
          <a:p>
            <a:fld id="{60B2ADC3-9FF4-4394-B4F0-85BA029E6C50}" type="slidenum">
              <a:rPr lang="en-US" smtClean="0"/>
              <a:t>5</a:t>
            </a:fld>
            <a:endParaRPr lang="en-US"/>
          </a:p>
        </p:txBody>
      </p:sp>
    </p:spTree>
    <p:extLst>
      <p:ext uri="{BB962C8B-B14F-4D97-AF65-F5344CB8AC3E}">
        <p14:creationId xmlns:p14="http://schemas.microsoft.com/office/powerpoint/2010/main" val="26162704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DD381-037A-44CC-ACCA-D963D3F8C41A}"/>
              </a:ext>
            </a:extLst>
          </p:cNvPr>
          <p:cNvSpPr>
            <a:spLocks noGrp="1"/>
          </p:cNvSpPr>
          <p:nvPr>
            <p:ph type="title"/>
          </p:nvPr>
        </p:nvSpPr>
        <p:spPr/>
        <p:txBody>
          <a:bodyPr/>
          <a:lstStyle/>
          <a:p>
            <a:r>
              <a:rPr lang="en-US" dirty="0"/>
              <a:t>Cool milk, Inoculate and form curd</a:t>
            </a:r>
          </a:p>
        </p:txBody>
      </p:sp>
      <p:sp>
        <p:nvSpPr>
          <p:cNvPr id="3" name="Content Placeholder 2">
            <a:extLst>
              <a:ext uri="{FF2B5EF4-FFF2-40B4-BE49-F238E27FC236}">
                <a16:creationId xmlns:a16="http://schemas.microsoft.com/office/drawing/2014/main" id="{53DEE02D-C60D-4E37-B3D8-1D7722FB082B}"/>
              </a:ext>
            </a:extLst>
          </p:cNvPr>
          <p:cNvSpPr>
            <a:spLocks noGrp="1"/>
          </p:cNvSpPr>
          <p:nvPr>
            <p:ph idx="1"/>
          </p:nvPr>
        </p:nvSpPr>
        <p:spPr/>
        <p:txBody>
          <a:bodyPr>
            <a:normAutofit fontScale="62500" lnSpcReduction="20000"/>
          </a:bodyPr>
          <a:lstStyle/>
          <a:p>
            <a:pPr marL="0" indent="0">
              <a:buNone/>
            </a:pPr>
            <a:r>
              <a:rPr lang="en-US" dirty="0"/>
              <a:t>Step 3: Cool Milk</a:t>
            </a:r>
          </a:p>
          <a:p>
            <a:r>
              <a:rPr lang="en-US" dirty="0"/>
              <a:t>When the milk is pasteurized and heated at 32 ℃, it should be allowed to cool to desired temperatures that allow the growth of the starter bacteria. In the event raw milk is utilized in the process, it should be heated to 32 ℃. </a:t>
            </a:r>
          </a:p>
          <a:p>
            <a:pPr marL="0" indent="0">
              <a:buNone/>
            </a:pPr>
            <a:endParaRPr lang="en-US" dirty="0"/>
          </a:p>
          <a:p>
            <a:pPr marL="0" indent="0">
              <a:buNone/>
            </a:pPr>
            <a:r>
              <a:rPr lang="en-US" dirty="0"/>
              <a:t>Step 4: Inoculate with Starter &amp; Non-Starter Bacteria and Ripen</a:t>
            </a:r>
          </a:p>
          <a:p>
            <a:r>
              <a:rPr lang="en-US" dirty="0"/>
              <a:t>The starter cultures as well as any non-starter adjunct should be added to the milk while maintaining a temperature of 32 ℃ for at least 30 minutes to allow for ripening. Ripening step permits the growth of the bacteria as well as the fermentation process kicks in. The fermentation lowers the PH as well as a cheese’s flavor develops (Saiki et al. 2018).</a:t>
            </a:r>
          </a:p>
          <a:p>
            <a:pPr marL="0" indent="0">
              <a:buNone/>
            </a:pPr>
            <a:endParaRPr lang="en-US" dirty="0"/>
          </a:p>
          <a:p>
            <a:pPr marL="0" indent="0">
              <a:buNone/>
            </a:pPr>
            <a:r>
              <a:rPr lang="en-US" dirty="0"/>
              <a:t>Step 5:  Add Rennet and Form Curd</a:t>
            </a:r>
          </a:p>
          <a:p>
            <a:r>
              <a:rPr lang="en-US" dirty="0"/>
              <a:t>The enzyme rennet is added to act on the milk proteins and produce the curd. It is allowed for 30 minutes undisturbed until a firm coagulum is formed. </a:t>
            </a:r>
          </a:p>
          <a:p>
            <a:r>
              <a:rPr lang="en-US" dirty="0"/>
              <a:t>This stage involves carbon dioxide dissolving in water hence triggering a chemical reaction to create a carbonic acid. The environmental conditions of the milk are usually changed to permit the chemical reaction to occur. </a:t>
            </a:r>
          </a:p>
          <a:p>
            <a:r>
              <a:rPr lang="en-US" dirty="0"/>
              <a:t>The chemical reaction results in the milk being separated into two specific items the curds(solid) as well as whey (liquid). If the curds are not produced a good cheese cannot be obtained. </a:t>
            </a:r>
          </a:p>
        </p:txBody>
      </p:sp>
      <p:sp>
        <p:nvSpPr>
          <p:cNvPr id="4" name="Slide Number Placeholder 3">
            <a:extLst>
              <a:ext uri="{FF2B5EF4-FFF2-40B4-BE49-F238E27FC236}">
                <a16:creationId xmlns:a16="http://schemas.microsoft.com/office/drawing/2014/main" id="{4E67A4B5-B2B3-437E-851C-BC12F7671DDD}"/>
              </a:ext>
            </a:extLst>
          </p:cNvPr>
          <p:cNvSpPr>
            <a:spLocks noGrp="1"/>
          </p:cNvSpPr>
          <p:nvPr>
            <p:ph type="sldNum" sz="quarter" idx="12"/>
          </p:nvPr>
        </p:nvSpPr>
        <p:spPr/>
        <p:txBody>
          <a:bodyPr/>
          <a:lstStyle/>
          <a:p>
            <a:fld id="{60B2ADC3-9FF4-4394-B4F0-85BA029E6C50}" type="slidenum">
              <a:rPr lang="en-US" smtClean="0"/>
              <a:t>6</a:t>
            </a:fld>
            <a:endParaRPr lang="en-US"/>
          </a:p>
        </p:txBody>
      </p:sp>
    </p:spTree>
    <p:extLst>
      <p:ext uri="{BB962C8B-B14F-4D97-AF65-F5344CB8AC3E}">
        <p14:creationId xmlns:p14="http://schemas.microsoft.com/office/powerpoint/2010/main" val="1020159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5F299-0B6D-455D-9AB4-16E2FA642999}"/>
              </a:ext>
            </a:extLst>
          </p:cNvPr>
          <p:cNvSpPr>
            <a:spLocks noGrp="1"/>
          </p:cNvSpPr>
          <p:nvPr>
            <p:ph type="title"/>
          </p:nvPr>
        </p:nvSpPr>
        <p:spPr/>
        <p:txBody>
          <a:bodyPr/>
          <a:lstStyle/>
          <a:p>
            <a:r>
              <a:rPr lang="en-US" dirty="0"/>
              <a:t>Cut Curd and Dry whey</a:t>
            </a:r>
          </a:p>
        </p:txBody>
      </p:sp>
      <p:sp>
        <p:nvSpPr>
          <p:cNvPr id="3" name="Content Placeholder 2">
            <a:extLst>
              <a:ext uri="{FF2B5EF4-FFF2-40B4-BE49-F238E27FC236}">
                <a16:creationId xmlns:a16="http://schemas.microsoft.com/office/drawing/2014/main" id="{35967654-CDD0-4712-BF31-3791A83748A6}"/>
              </a:ext>
            </a:extLst>
          </p:cNvPr>
          <p:cNvSpPr>
            <a:spLocks noGrp="1"/>
          </p:cNvSpPr>
          <p:nvPr>
            <p:ph sz="half" idx="1"/>
          </p:nvPr>
        </p:nvSpPr>
        <p:spPr/>
        <p:txBody>
          <a:bodyPr>
            <a:normAutofit fontScale="92500" lnSpcReduction="20000"/>
          </a:bodyPr>
          <a:lstStyle/>
          <a:p>
            <a:endParaRPr lang="en-US" dirty="0"/>
          </a:p>
          <a:p>
            <a:pPr marL="0" indent="0">
              <a:buNone/>
            </a:pPr>
            <a:r>
              <a:rPr lang="en-US" dirty="0"/>
              <a:t>Step 6: Cut Curd and Heat</a:t>
            </a:r>
          </a:p>
          <a:p>
            <a:r>
              <a:rPr lang="en-US" dirty="0"/>
              <a:t>At this step, curd is allowed to ferment to a PH value of 6.4. after that, the curd is cut using cheese knives to smaller pieces as well as heated to 38 ℃. The heating is required to separate the whey from curd. </a:t>
            </a:r>
          </a:p>
          <a:p>
            <a:pPr marL="0" indent="0">
              <a:buNone/>
            </a:pPr>
            <a:endParaRPr lang="en-US" dirty="0"/>
          </a:p>
          <a:p>
            <a:pPr marL="0" indent="0">
              <a:buNone/>
            </a:pPr>
            <a:r>
              <a:rPr lang="en-US" dirty="0"/>
              <a:t>Step 7: Drain Whey</a:t>
            </a:r>
          </a:p>
          <a:p>
            <a:r>
              <a:rPr lang="en-US" dirty="0"/>
              <a:t>After that the whey is dried from the vat as well as the curd forms a mat.</a:t>
            </a:r>
          </a:p>
          <a:p>
            <a:endParaRPr lang="en-US" dirty="0"/>
          </a:p>
        </p:txBody>
      </p:sp>
      <p:pic>
        <p:nvPicPr>
          <p:cNvPr id="5" name="Content Placeholder 4">
            <a:extLst>
              <a:ext uri="{FF2B5EF4-FFF2-40B4-BE49-F238E27FC236}">
                <a16:creationId xmlns:a16="http://schemas.microsoft.com/office/drawing/2014/main" id="{7C5F1B0C-F230-46FA-863E-332D7C9EAE0B}"/>
              </a:ext>
            </a:extLst>
          </p:cNvPr>
          <p:cNvPicPr>
            <a:picLocks noGrp="1"/>
          </p:cNvPicPr>
          <p:nvPr>
            <p:ph sz="half" idx="2"/>
          </p:nvPr>
        </p:nvPicPr>
        <p:blipFill>
          <a:blip r:embed="rId2"/>
          <a:stretch>
            <a:fillRect/>
          </a:stretch>
        </p:blipFill>
        <p:spPr>
          <a:xfrm>
            <a:off x="6343386" y="2603500"/>
            <a:ext cx="4555066" cy="3416300"/>
          </a:xfrm>
          <a:prstGeom prst="rect">
            <a:avLst/>
          </a:prstGeom>
        </p:spPr>
      </p:pic>
      <p:sp>
        <p:nvSpPr>
          <p:cNvPr id="6" name="Slide Number Placeholder 5">
            <a:extLst>
              <a:ext uri="{FF2B5EF4-FFF2-40B4-BE49-F238E27FC236}">
                <a16:creationId xmlns:a16="http://schemas.microsoft.com/office/drawing/2014/main" id="{4FC0AEE0-A62A-4D5E-B353-818A5781447A}"/>
              </a:ext>
            </a:extLst>
          </p:cNvPr>
          <p:cNvSpPr>
            <a:spLocks noGrp="1"/>
          </p:cNvSpPr>
          <p:nvPr>
            <p:ph type="sldNum" sz="quarter" idx="12"/>
          </p:nvPr>
        </p:nvSpPr>
        <p:spPr/>
        <p:txBody>
          <a:bodyPr/>
          <a:lstStyle/>
          <a:p>
            <a:fld id="{60B2ADC3-9FF4-4394-B4F0-85BA029E6C50}" type="slidenum">
              <a:rPr lang="en-US" smtClean="0"/>
              <a:t>7</a:t>
            </a:fld>
            <a:endParaRPr lang="en-US"/>
          </a:p>
        </p:txBody>
      </p:sp>
    </p:spTree>
    <p:extLst>
      <p:ext uri="{BB962C8B-B14F-4D97-AF65-F5344CB8AC3E}">
        <p14:creationId xmlns:p14="http://schemas.microsoft.com/office/powerpoint/2010/main" val="3977443146"/>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2CEC6-20E6-41CE-9ACA-B73D8299A527}"/>
              </a:ext>
            </a:extLst>
          </p:cNvPr>
          <p:cNvSpPr>
            <a:spLocks noGrp="1"/>
          </p:cNvSpPr>
          <p:nvPr>
            <p:ph type="title"/>
          </p:nvPr>
        </p:nvSpPr>
        <p:spPr/>
        <p:txBody>
          <a:bodyPr/>
          <a:lstStyle/>
          <a:p>
            <a:r>
              <a:rPr lang="en-US" dirty="0"/>
              <a:t>Step 8: Texture Curd</a:t>
            </a:r>
          </a:p>
        </p:txBody>
      </p:sp>
      <p:sp>
        <p:nvSpPr>
          <p:cNvPr id="3" name="Content Placeholder 2">
            <a:extLst>
              <a:ext uri="{FF2B5EF4-FFF2-40B4-BE49-F238E27FC236}">
                <a16:creationId xmlns:a16="http://schemas.microsoft.com/office/drawing/2014/main" id="{4945E25E-A648-413E-8B87-10E51B7FCBEF}"/>
              </a:ext>
            </a:extLst>
          </p:cNvPr>
          <p:cNvSpPr>
            <a:spLocks noGrp="1"/>
          </p:cNvSpPr>
          <p:nvPr>
            <p:ph sz="half" idx="1"/>
          </p:nvPr>
        </p:nvSpPr>
        <p:spPr/>
        <p:txBody>
          <a:bodyPr>
            <a:normAutofit fontScale="85000" lnSpcReduction="10000"/>
          </a:bodyPr>
          <a:lstStyle/>
          <a:p>
            <a:r>
              <a:rPr lang="en-US" dirty="0"/>
              <a:t>Step 8: Texture Curd</a:t>
            </a:r>
          </a:p>
          <a:p>
            <a:r>
              <a:rPr lang="en-US" dirty="0"/>
              <a:t>Then cut the curd mats into several sections as well as piled to the top of each respective curd while flipping them periodically a process refereed to as </a:t>
            </a:r>
            <a:r>
              <a:rPr lang="en-US" dirty="0" err="1"/>
              <a:t>cheddaring</a:t>
            </a:r>
            <a:r>
              <a:rPr lang="en-US" dirty="0"/>
              <a:t>. </a:t>
            </a:r>
          </a:p>
          <a:p>
            <a:r>
              <a:rPr lang="en-US" dirty="0"/>
              <a:t>The </a:t>
            </a:r>
            <a:r>
              <a:rPr lang="en-US" dirty="0" err="1"/>
              <a:t>cheddaring</a:t>
            </a:r>
            <a:r>
              <a:rPr lang="en-US" dirty="0"/>
              <a:t> process is necessary because it assists to expel more whey, while allowing the fermentation to continue until a PH of 5.1 to 5.5 is attained as well as permits the mats to knit together hence forming a matted structured, </a:t>
            </a:r>
          </a:p>
          <a:p>
            <a:r>
              <a:rPr lang="en-US" dirty="0"/>
              <a:t>Thereafter, the curd mats are then cut into even smaller pieces. </a:t>
            </a:r>
          </a:p>
        </p:txBody>
      </p:sp>
      <p:pic>
        <p:nvPicPr>
          <p:cNvPr id="5" name="Content Placeholder 4">
            <a:extLst>
              <a:ext uri="{FF2B5EF4-FFF2-40B4-BE49-F238E27FC236}">
                <a16:creationId xmlns:a16="http://schemas.microsoft.com/office/drawing/2014/main" id="{906128E7-9134-420D-87B3-F27F80C720C3}"/>
              </a:ext>
            </a:extLst>
          </p:cNvPr>
          <p:cNvPicPr>
            <a:picLocks noGrp="1"/>
          </p:cNvPicPr>
          <p:nvPr>
            <p:ph sz="half" idx="2"/>
          </p:nvPr>
        </p:nvPicPr>
        <p:blipFill rotWithShape="1">
          <a:blip r:embed="rId2">
            <a:extLst>
              <a:ext uri="{28A0092B-C50C-407E-A947-70E740481C1C}">
                <a14:useLocalDpi xmlns:a14="http://schemas.microsoft.com/office/drawing/2010/main" val="0"/>
              </a:ext>
            </a:extLst>
          </a:blip>
          <a:srcRect r="3642" b="17763"/>
          <a:stretch/>
        </p:blipFill>
        <p:spPr bwMode="auto">
          <a:xfrm>
            <a:off x="6629400" y="1825625"/>
            <a:ext cx="4724399" cy="3908425"/>
          </a:xfrm>
          <a:prstGeom prst="rect">
            <a:avLst/>
          </a:prstGeom>
          <a:noFill/>
          <a:ln>
            <a:noFill/>
          </a:ln>
          <a:extLst>
            <a:ext uri="{53640926-AAD7-44D8-BBD7-CCE9431645EC}">
              <a14:shadowObscured xmlns:a14="http://schemas.microsoft.com/office/drawing/2010/main"/>
            </a:ext>
          </a:extLst>
        </p:spPr>
      </p:pic>
      <p:sp>
        <p:nvSpPr>
          <p:cNvPr id="6" name="Slide Number Placeholder 5">
            <a:extLst>
              <a:ext uri="{FF2B5EF4-FFF2-40B4-BE49-F238E27FC236}">
                <a16:creationId xmlns:a16="http://schemas.microsoft.com/office/drawing/2014/main" id="{0E92241B-2CA4-4994-B88A-8C68C74A60DD}"/>
              </a:ext>
            </a:extLst>
          </p:cNvPr>
          <p:cNvSpPr>
            <a:spLocks noGrp="1"/>
          </p:cNvSpPr>
          <p:nvPr>
            <p:ph type="sldNum" sz="quarter" idx="12"/>
          </p:nvPr>
        </p:nvSpPr>
        <p:spPr/>
        <p:txBody>
          <a:bodyPr/>
          <a:lstStyle/>
          <a:p>
            <a:fld id="{60B2ADC3-9FF4-4394-B4F0-85BA029E6C50}" type="slidenum">
              <a:rPr lang="en-US" smtClean="0"/>
              <a:t>8</a:t>
            </a:fld>
            <a:endParaRPr lang="en-US"/>
          </a:p>
        </p:txBody>
      </p:sp>
    </p:spTree>
    <p:extLst>
      <p:ext uri="{BB962C8B-B14F-4D97-AF65-F5344CB8AC3E}">
        <p14:creationId xmlns:p14="http://schemas.microsoft.com/office/powerpoint/2010/main" val="17516345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AFF32-EECA-41FC-9BA8-5531604BB175}"/>
              </a:ext>
            </a:extLst>
          </p:cNvPr>
          <p:cNvSpPr>
            <a:spLocks noGrp="1"/>
          </p:cNvSpPr>
          <p:nvPr>
            <p:ph type="title"/>
          </p:nvPr>
        </p:nvSpPr>
        <p:spPr/>
        <p:txBody>
          <a:bodyPr/>
          <a:lstStyle/>
          <a:p>
            <a:r>
              <a:rPr lang="en-US" dirty="0"/>
              <a:t>Brine, Blocks, storage and package</a:t>
            </a:r>
          </a:p>
        </p:txBody>
      </p:sp>
      <p:sp>
        <p:nvSpPr>
          <p:cNvPr id="3" name="Content Placeholder 2">
            <a:extLst>
              <a:ext uri="{FF2B5EF4-FFF2-40B4-BE49-F238E27FC236}">
                <a16:creationId xmlns:a16="http://schemas.microsoft.com/office/drawing/2014/main" id="{E2A04B89-D0A2-48E3-A811-C6C332E6C809}"/>
              </a:ext>
            </a:extLst>
          </p:cNvPr>
          <p:cNvSpPr>
            <a:spLocks noGrp="1"/>
          </p:cNvSpPr>
          <p:nvPr>
            <p:ph sz="half" idx="1"/>
          </p:nvPr>
        </p:nvSpPr>
        <p:spPr/>
        <p:txBody>
          <a:bodyPr>
            <a:normAutofit fontScale="32500" lnSpcReduction="20000"/>
          </a:bodyPr>
          <a:lstStyle/>
          <a:p>
            <a:pPr marL="0" indent="0">
              <a:buNone/>
            </a:pPr>
            <a:r>
              <a:rPr lang="en-US" b="1" dirty="0"/>
              <a:t>Step 9: Dry Salt or Brine</a:t>
            </a:r>
          </a:p>
          <a:p>
            <a:r>
              <a:rPr lang="en-US" dirty="0"/>
              <a:t>At this step, the cheddar cheese, the smaller, milled curd pieces are placed into the var and salting through sprinkling dry salt on the curd as well as mixing in the salt. </a:t>
            </a:r>
          </a:p>
          <a:p>
            <a:r>
              <a:rPr lang="en-US" dirty="0"/>
              <a:t>Some cheese variety including mozzarella, the curd is formed into the loaves and the loaves placed into brine which is a solution consisting water and salt. </a:t>
            </a:r>
          </a:p>
          <a:p>
            <a:pPr marL="0" indent="0">
              <a:buNone/>
            </a:pPr>
            <a:endParaRPr lang="en-US" b="1" dirty="0"/>
          </a:p>
          <a:p>
            <a:pPr marL="0" indent="0">
              <a:buNone/>
            </a:pPr>
            <a:r>
              <a:rPr lang="en-US" b="1" dirty="0"/>
              <a:t>Step 10: Form Cheese into Blocks</a:t>
            </a:r>
          </a:p>
          <a:p>
            <a:r>
              <a:rPr lang="en-US" dirty="0"/>
              <a:t>This step involves the salted curd pieces put in cheese hoops then pressed into blocks that allow for the formation of the cheese. </a:t>
            </a:r>
          </a:p>
          <a:p>
            <a:pPr marL="0" indent="0">
              <a:buNone/>
            </a:pPr>
            <a:endParaRPr lang="en-US" b="1" dirty="0"/>
          </a:p>
          <a:p>
            <a:pPr marL="0" indent="0">
              <a:buNone/>
            </a:pPr>
            <a:r>
              <a:rPr lang="en-US" b="1" dirty="0"/>
              <a:t>Step 11: Store and Age</a:t>
            </a:r>
          </a:p>
          <a:p>
            <a:r>
              <a:rPr lang="en-US" dirty="0"/>
              <a:t>The cheese produced is stored in coolers to the point when the needed age is attained. The cheese is aged for some months extending to years. </a:t>
            </a:r>
          </a:p>
          <a:p>
            <a:r>
              <a:rPr lang="en-US" dirty="0"/>
              <a:t>The storage of cheese can be done using methods such as;</a:t>
            </a:r>
          </a:p>
          <a:p>
            <a:pPr lvl="0"/>
            <a:r>
              <a:rPr lang="en-US" dirty="0"/>
              <a:t>Using a resealable plastic bag though it is not recommended storage solution for the cheese</a:t>
            </a:r>
          </a:p>
          <a:p>
            <a:pPr lvl="0"/>
            <a:r>
              <a:rPr lang="en-US" dirty="0"/>
              <a:t>Regardless of the nature of the cheese, stash it in the vegetable crisper of the refrigerator where temperatures are very cold as well as stable</a:t>
            </a:r>
          </a:p>
          <a:p>
            <a:pPr lvl="0"/>
            <a:r>
              <a:rPr lang="en-US" dirty="0"/>
              <a:t>Using a piece of plastic wrap and a wax paper, rewrap the cheese after every single use</a:t>
            </a:r>
          </a:p>
          <a:p>
            <a:pPr lvl="0"/>
            <a:r>
              <a:rPr lang="en-US" dirty="0"/>
              <a:t>Fresh cheese in water such as mozzarella or feta are usually left in the original </a:t>
            </a:r>
            <a:r>
              <a:rPr lang="en-US" dirty="0" err="1"/>
              <a:t>ckaging</a:t>
            </a:r>
            <a:r>
              <a:rPr lang="en-US" dirty="0"/>
              <a:t> while ensuring that water is constantly changed. </a:t>
            </a:r>
          </a:p>
        </p:txBody>
      </p:sp>
      <p:pic>
        <p:nvPicPr>
          <p:cNvPr id="5" name="Content Placeholder 4">
            <a:extLst>
              <a:ext uri="{FF2B5EF4-FFF2-40B4-BE49-F238E27FC236}">
                <a16:creationId xmlns:a16="http://schemas.microsoft.com/office/drawing/2014/main" id="{0BD51C85-25E9-4F37-B637-317EB682DC9A}"/>
              </a:ext>
            </a:extLst>
          </p:cNvPr>
          <p:cNvPicPr>
            <a:picLocks noGrp="1" noChangeAspect="1"/>
          </p:cNvPicPr>
          <p:nvPr>
            <p:ph sz="half" idx="2"/>
          </p:nvPr>
        </p:nvPicPr>
        <p:blipFill>
          <a:blip r:embed="rId2"/>
          <a:stretch>
            <a:fillRect/>
          </a:stretch>
        </p:blipFill>
        <p:spPr>
          <a:xfrm>
            <a:off x="6208713" y="2955866"/>
            <a:ext cx="4824412" cy="2711567"/>
          </a:xfrm>
          <a:prstGeom prst="rect">
            <a:avLst/>
          </a:prstGeom>
        </p:spPr>
      </p:pic>
      <p:sp>
        <p:nvSpPr>
          <p:cNvPr id="7" name="Slide Number Placeholder 6">
            <a:extLst>
              <a:ext uri="{FF2B5EF4-FFF2-40B4-BE49-F238E27FC236}">
                <a16:creationId xmlns:a16="http://schemas.microsoft.com/office/drawing/2014/main" id="{3CEAB815-3071-4B26-BB72-7D8EEB2D9985}"/>
              </a:ext>
            </a:extLst>
          </p:cNvPr>
          <p:cNvSpPr>
            <a:spLocks noGrp="1"/>
          </p:cNvSpPr>
          <p:nvPr>
            <p:ph type="sldNum" sz="quarter" idx="12"/>
          </p:nvPr>
        </p:nvSpPr>
        <p:spPr/>
        <p:txBody>
          <a:bodyPr/>
          <a:lstStyle/>
          <a:p>
            <a:fld id="{60B2ADC3-9FF4-4394-B4F0-85BA029E6C50}" type="slidenum">
              <a:rPr lang="en-US" smtClean="0"/>
              <a:t>9</a:t>
            </a:fld>
            <a:endParaRPr lang="en-US"/>
          </a:p>
        </p:txBody>
      </p:sp>
    </p:spTree>
    <p:extLst>
      <p:ext uri="{BB962C8B-B14F-4D97-AF65-F5344CB8AC3E}">
        <p14:creationId xmlns:p14="http://schemas.microsoft.com/office/powerpoint/2010/main" val="7513767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CC065-A67B-452F-8B02-9077644C3A34}"/>
              </a:ext>
            </a:extLst>
          </p:cNvPr>
          <p:cNvSpPr>
            <a:spLocks noGrp="1"/>
          </p:cNvSpPr>
          <p:nvPr>
            <p:ph type="title"/>
          </p:nvPr>
        </p:nvSpPr>
        <p:spPr/>
        <p:txBody>
          <a:bodyPr/>
          <a:lstStyle/>
          <a:p>
            <a:r>
              <a:rPr lang="en-US" dirty="0"/>
              <a:t>Package and uses of cheese </a:t>
            </a:r>
          </a:p>
        </p:txBody>
      </p:sp>
      <p:sp>
        <p:nvSpPr>
          <p:cNvPr id="3" name="Content Placeholder 2">
            <a:extLst>
              <a:ext uri="{FF2B5EF4-FFF2-40B4-BE49-F238E27FC236}">
                <a16:creationId xmlns:a16="http://schemas.microsoft.com/office/drawing/2014/main" id="{132789EC-CE65-4919-A049-E60E0ECC4F4F}"/>
              </a:ext>
            </a:extLst>
          </p:cNvPr>
          <p:cNvSpPr>
            <a:spLocks noGrp="1"/>
          </p:cNvSpPr>
          <p:nvPr>
            <p:ph sz="half" idx="1"/>
          </p:nvPr>
        </p:nvSpPr>
        <p:spPr/>
        <p:txBody>
          <a:bodyPr>
            <a:normAutofit/>
          </a:bodyPr>
          <a:lstStyle/>
          <a:p>
            <a:pPr marL="0" lvl="0" indent="0">
              <a:buNone/>
            </a:pPr>
            <a:r>
              <a:rPr lang="en-US" b="1" dirty="0"/>
              <a:t>Step 12: Package</a:t>
            </a:r>
          </a:p>
          <a:p>
            <a:r>
              <a:rPr lang="en-US" dirty="0"/>
              <a:t>The cheese can also be cut as well as packaged to blocks and also waxed depending on the preference. </a:t>
            </a:r>
          </a:p>
          <a:p>
            <a:r>
              <a:rPr lang="en-US" dirty="0"/>
              <a:t>The figure below shows how cheese can package in various forms ready for retailing and consumption.</a:t>
            </a:r>
          </a:p>
          <a:p>
            <a:pPr marL="0" indent="0">
              <a:buNone/>
            </a:pPr>
            <a:endParaRPr lang="en-US" dirty="0"/>
          </a:p>
        </p:txBody>
      </p:sp>
      <p:pic>
        <p:nvPicPr>
          <p:cNvPr id="5" name="Content Placeholder 4">
            <a:extLst>
              <a:ext uri="{FF2B5EF4-FFF2-40B4-BE49-F238E27FC236}">
                <a16:creationId xmlns:a16="http://schemas.microsoft.com/office/drawing/2014/main" id="{1464335F-6EBA-4011-9BCD-4A1F53EEF8CC}"/>
              </a:ext>
            </a:extLst>
          </p:cNvPr>
          <p:cNvPicPr>
            <a:picLocks noGrp="1" noChangeAspect="1"/>
          </p:cNvPicPr>
          <p:nvPr>
            <p:ph sz="half" idx="2"/>
          </p:nvPr>
        </p:nvPicPr>
        <p:blipFill>
          <a:blip r:embed="rId2"/>
          <a:stretch>
            <a:fillRect/>
          </a:stretch>
        </p:blipFill>
        <p:spPr>
          <a:xfrm>
            <a:off x="5915025" y="1825625"/>
            <a:ext cx="5181599" cy="3975100"/>
          </a:xfrm>
          <a:prstGeom prst="rect">
            <a:avLst/>
          </a:prstGeom>
        </p:spPr>
      </p:pic>
      <p:sp>
        <p:nvSpPr>
          <p:cNvPr id="6" name="Slide Number Placeholder 5">
            <a:extLst>
              <a:ext uri="{FF2B5EF4-FFF2-40B4-BE49-F238E27FC236}">
                <a16:creationId xmlns:a16="http://schemas.microsoft.com/office/drawing/2014/main" id="{DB973349-F530-436D-9D5B-218E1B0FA2AC}"/>
              </a:ext>
            </a:extLst>
          </p:cNvPr>
          <p:cNvSpPr>
            <a:spLocks noGrp="1"/>
          </p:cNvSpPr>
          <p:nvPr>
            <p:ph type="sldNum" sz="quarter" idx="12"/>
          </p:nvPr>
        </p:nvSpPr>
        <p:spPr/>
        <p:txBody>
          <a:bodyPr/>
          <a:lstStyle/>
          <a:p>
            <a:fld id="{60B2ADC3-9FF4-4394-B4F0-85BA029E6C50}" type="slidenum">
              <a:rPr lang="en-US" smtClean="0"/>
              <a:t>10</a:t>
            </a:fld>
            <a:endParaRPr lang="en-US"/>
          </a:p>
        </p:txBody>
      </p:sp>
    </p:spTree>
    <p:extLst>
      <p:ext uri="{BB962C8B-B14F-4D97-AF65-F5344CB8AC3E}">
        <p14:creationId xmlns:p14="http://schemas.microsoft.com/office/powerpoint/2010/main" val="578364009"/>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29089-941C-494F-96B0-C3EC64A1B664}"/>
              </a:ext>
            </a:extLst>
          </p:cNvPr>
          <p:cNvSpPr>
            <a:spLocks noGrp="1"/>
          </p:cNvSpPr>
          <p:nvPr>
            <p:ph type="title"/>
          </p:nvPr>
        </p:nvSpPr>
        <p:spPr/>
        <p:txBody>
          <a:bodyPr/>
          <a:lstStyle/>
          <a:p>
            <a:r>
              <a:rPr lang="en-US" dirty="0"/>
              <a:t>Uses of cheese </a:t>
            </a:r>
          </a:p>
        </p:txBody>
      </p:sp>
      <p:sp>
        <p:nvSpPr>
          <p:cNvPr id="3" name="Content Placeholder 2">
            <a:extLst>
              <a:ext uri="{FF2B5EF4-FFF2-40B4-BE49-F238E27FC236}">
                <a16:creationId xmlns:a16="http://schemas.microsoft.com/office/drawing/2014/main" id="{0A081FAA-F4EF-48FE-8281-DB3A43D4AB0B}"/>
              </a:ext>
            </a:extLst>
          </p:cNvPr>
          <p:cNvSpPr>
            <a:spLocks noGrp="1"/>
          </p:cNvSpPr>
          <p:nvPr>
            <p:ph idx="1"/>
          </p:nvPr>
        </p:nvSpPr>
        <p:spPr/>
        <p:txBody>
          <a:bodyPr>
            <a:normAutofit fontScale="40000" lnSpcReduction="20000"/>
          </a:bodyPr>
          <a:lstStyle/>
          <a:p>
            <a:r>
              <a:rPr lang="en-US" dirty="0"/>
              <a:t>According to Barbosa et al. (2020) cheese is used for various uses listed as follows;</a:t>
            </a:r>
          </a:p>
          <a:p>
            <a:pPr marL="971550" lvl="1" indent="-514350">
              <a:buFont typeface="+mj-lt"/>
              <a:buAutoNum type="arabicPeriod"/>
            </a:pPr>
            <a:r>
              <a:rPr lang="en-US" dirty="0"/>
              <a:t>Prevent Osteoporosis</a:t>
            </a:r>
          </a:p>
          <a:p>
            <a:pPr marL="971550" lvl="1" indent="-514350">
              <a:buFont typeface="+mj-lt"/>
              <a:buAutoNum type="arabicPeriod"/>
            </a:pPr>
            <a:r>
              <a:rPr lang="en-US" dirty="0"/>
              <a:t>Create a positive effect on an individual’s dental health.</a:t>
            </a:r>
          </a:p>
          <a:p>
            <a:pPr marL="971550" lvl="1" indent="-514350">
              <a:buFont typeface="+mj-lt"/>
              <a:buAutoNum type="arabicPeriod"/>
            </a:pPr>
            <a:r>
              <a:rPr lang="en-US" dirty="0"/>
              <a:t>Assist people gain weight in a healthy way</a:t>
            </a:r>
          </a:p>
          <a:p>
            <a:pPr marL="971550" lvl="1" indent="-514350">
              <a:buFont typeface="+mj-lt"/>
              <a:buAutoNum type="arabicPeriod"/>
            </a:pPr>
            <a:r>
              <a:rPr lang="en-US" dirty="0"/>
              <a:t>Best dietary source for calcium </a:t>
            </a:r>
          </a:p>
          <a:p>
            <a:pPr marL="971550" lvl="1" indent="-514350">
              <a:buFont typeface="+mj-lt"/>
              <a:buAutoNum type="arabicPeriod"/>
            </a:pPr>
            <a:r>
              <a:rPr lang="en-US" dirty="0"/>
              <a:t>Excellent source of protein</a:t>
            </a:r>
          </a:p>
          <a:p>
            <a:pPr marL="971550" lvl="1" indent="-514350">
              <a:buFont typeface="+mj-lt"/>
              <a:buAutoNum type="arabicPeriod"/>
            </a:pPr>
            <a:r>
              <a:rPr lang="en-US" dirty="0"/>
              <a:t>Contains a lot of vitamin B12</a:t>
            </a:r>
          </a:p>
          <a:p>
            <a:pPr marL="971550" lvl="1" indent="-514350">
              <a:buFont typeface="+mj-lt"/>
              <a:buAutoNum type="arabicPeriod"/>
            </a:pPr>
            <a:r>
              <a:rPr lang="en-US" dirty="0"/>
              <a:t>It is ideal for high blood pressure patients to reverse hypertension</a:t>
            </a:r>
          </a:p>
          <a:p>
            <a:pPr marL="971550" lvl="1" indent="-514350">
              <a:buFont typeface="+mj-lt"/>
              <a:buAutoNum type="arabicPeriod"/>
            </a:pPr>
            <a:r>
              <a:rPr lang="en-US" dirty="0"/>
              <a:t>Offers the required fat </a:t>
            </a:r>
          </a:p>
          <a:p>
            <a:pPr marL="971550" lvl="1" indent="-514350">
              <a:buFont typeface="+mj-lt"/>
              <a:buAutoNum type="arabicPeriod"/>
            </a:pPr>
            <a:r>
              <a:rPr lang="en-US" dirty="0"/>
              <a:t>Can also prevent some of the common cancers </a:t>
            </a:r>
          </a:p>
          <a:p>
            <a:pPr marL="971550" lvl="1" indent="-514350">
              <a:buFont typeface="+mj-lt"/>
              <a:buAutoNum type="arabicPeriod"/>
            </a:pPr>
            <a:r>
              <a:rPr lang="en-US" dirty="0"/>
              <a:t>It is plentiful in healthy fats</a:t>
            </a:r>
          </a:p>
          <a:p>
            <a:pPr marL="971550" lvl="1" indent="-514350">
              <a:buFont typeface="+mj-lt"/>
              <a:buAutoNum type="arabicPeriod"/>
            </a:pPr>
            <a:r>
              <a:rPr lang="en-US" dirty="0"/>
              <a:t>It’s a good choice for pregnant women</a:t>
            </a:r>
          </a:p>
          <a:p>
            <a:pPr marL="971550" lvl="1" indent="-514350">
              <a:buFont typeface="+mj-lt"/>
              <a:buAutoNum type="arabicPeriod"/>
            </a:pPr>
            <a:r>
              <a:rPr lang="en-US" dirty="0"/>
              <a:t>It assists people in the muscle building</a:t>
            </a:r>
          </a:p>
          <a:p>
            <a:pPr marL="971550" lvl="1" indent="-514350">
              <a:buFont typeface="+mj-lt"/>
              <a:buAutoNum type="arabicPeriod"/>
            </a:pPr>
            <a:r>
              <a:rPr lang="en-US" dirty="0"/>
              <a:t>It can also boost the individual’s immune systems</a:t>
            </a:r>
          </a:p>
          <a:p>
            <a:pPr marL="971550" lvl="1" indent="-514350">
              <a:buFont typeface="+mj-lt"/>
              <a:buAutoNum type="arabicPeriod"/>
            </a:pPr>
            <a:r>
              <a:rPr lang="en-US" dirty="0"/>
              <a:t>Provides vitamin K2 </a:t>
            </a:r>
          </a:p>
          <a:p>
            <a:pPr marL="971550" lvl="1" indent="-514350">
              <a:buFont typeface="+mj-lt"/>
              <a:buAutoNum type="arabicPeriod"/>
            </a:pPr>
            <a:r>
              <a:rPr lang="en-US" dirty="0"/>
              <a:t>It is good for the Thyroid Health.</a:t>
            </a:r>
          </a:p>
        </p:txBody>
      </p:sp>
      <p:sp>
        <p:nvSpPr>
          <p:cNvPr id="4" name="Slide Number Placeholder 3">
            <a:extLst>
              <a:ext uri="{FF2B5EF4-FFF2-40B4-BE49-F238E27FC236}">
                <a16:creationId xmlns:a16="http://schemas.microsoft.com/office/drawing/2014/main" id="{52CB6355-71DA-4E7D-B521-6AB4588CD4B1}"/>
              </a:ext>
            </a:extLst>
          </p:cNvPr>
          <p:cNvSpPr>
            <a:spLocks noGrp="1"/>
          </p:cNvSpPr>
          <p:nvPr>
            <p:ph type="sldNum" sz="quarter" idx="12"/>
          </p:nvPr>
        </p:nvSpPr>
        <p:spPr/>
        <p:txBody>
          <a:bodyPr/>
          <a:lstStyle/>
          <a:p>
            <a:fld id="{60B2ADC3-9FF4-4394-B4F0-85BA029E6C50}" type="slidenum">
              <a:rPr lang="en-US" smtClean="0"/>
              <a:t>11</a:t>
            </a:fld>
            <a:endParaRPr lang="en-US"/>
          </a:p>
        </p:txBody>
      </p:sp>
    </p:spTree>
    <p:extLst>
      <p:ext uri="{BB962C8B-B14F-4D97-AF65-F5344CB8AC3E}">
        <p14:creationId xmlns:p14="http://schemas.microsoft.com/office/powerpoint/2010/main" val="1311908534"/>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F365C-9406-42A9-A124-4467910EA27E}"/>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BCD707B2-3A6E-4E31-9A55-15D06A39EE71}"/>
              </a:ext>
            </a:extLst>
          </p:cNvPr>
          <p:cNvSpPr>
            <a:spLocks noGrp="1"/>
          </p:cNvSpPr>
          <p:nvPr>
            <p:ph idx="1"/>
          </p:nvPr>
        </p:nvSpPr>
        <p:spPr/>
        <p:txBody>
          <a:bodyPr/>
          <a:lstStyle/>
          <a:p>
            <a:r>
              <a:rPr lang="en-US" dirty="0"/>
              <a:t>Barbosa, C. H., Andrade, M. A., </a:t>
            </a:r>
            <a:r>
              <a:rPr lang="en-US" dirty="0" err="1"/>
              <a:t>Vilarinho</a:t>
            </a:r>
            <a:r>
              <a:rPr lang="en-US" dirty="0"/>
              <a:t>, F., </a:t>
            </a:r>
            <a:r>
              <a:rPr lang="en-US" dirty="0" err="1"/>
              <a:t>Castanheira</a:t>
            </a:r>
            <a:r>
              <a:rPr lang="en-US" dirty="0"/>
              <a:t>, I., Fernando, A. L., </a:t>
            </a:r>
            <a:r>
              <a:rPr lang="en-US" dirty="0" err="1"/>
              <a:t>Loizzo</a:t>
            </a:r>
            <a:r>
              <a:rPr lang="en-US" dirty="0"/>
              <a:t>, M. R., &amp; Silva, A. S. (2020). A New Insight on Cardoon: Exploring New Uses besides Cheese Making with a View to Zero Waste. </a:t>
            </a:r>
            <a:r>
              <a:rPr lang="en-US" i="1" dirty="0"/>
              <a:t>Foods</a:t>
            </a:r>
            <a:r>
              <a:rPr lang="en-US" dirty="0"/>
              <a:t>, </a:t>
            </a:r>
            <a:r>
              <a:rPr lang="en-US" i="1" dirty="0"/>
              <a:t>9</a:t>
            </a:r>
            <a:r>
              <a:rPr lang="en-US" dirty="0"/>
              <a:t>(5), 564.</a:t>
            </a:r>
          </a:p>
          <a:p>
            <a:r>
              <a:rPr lang="en-US" dirty="0"/>
              <a:t>Johnson, M. E. (2016). Cheese: Preparation of Cheese Milk.</a:t>
            </a:r>
          </a:p>
          <a:p>
            <a:r>
              <a:rPr lang="en-US" dirty="0"/>
              <a:t>Saiki, R., </a:t>
            </a:r>
            <a:r>
              <a:rPr lang="en-US" dirty="0" err="1"/>
              <a:t>Hagi</a:t>
            </a:r>
            <a:r>
              <a:rPr lang="en-US" dirty="0"/>
              <a:t>, T., Narita, T., Kobayashi, M., Sasaki, K., </a:t>
            </a:r>
            <a:r>
              <a:rPr lang="en-US" dirty="0" err="1"/>
              <a:t>Asahina</a:t>
            </a:r>
            <a:r>
              <a:rPr lang="en-US" dirty="0"/>
              <a:t>, Y., ... &amp; Nomura, M. (2018). Effects of the addition of non-starter lactic acid bacteria on free amino acid production during cheese ripening. </a:t>
            </a:r>
            <a:r>
              <a:rPr lang="en-US" i="1" dirty="0"/>
              <a:t>Food Science and Technology Research</a:t>
            </a:r>
            <a:r>
              <a:rPr lang="en-US" dirty="0"/>
              <a:t>, </a:t>
            </a:r>
            <a:r>
              <a:rPr lang="en-US" i="1" dirty="0"/>
              <a:t>24</a:t>
            </a:r>
            <a:r>
              <a:rPr lang="en-US" dirty="0"/>
              <a:t>(2), 299-309.</a:t>
            </a:r>
          </a:p>
          <a:p>
            <a:endParaRPr lang="en-US" dirty="0"/>
          </a:p>
        </p:txBody>
      </p:sp>
      <p:sp>
        <p:nvSpPr>
          <p:cNvPr id="4" name="Slide Number Placeholder 3">
            <a:extLst>
              <a:ext uri="{FF2B5EF4-FFF2-40B4-BE49-F238E27FC236}">
                <a16:creationId xmlns:a16="http://schemas.microsoft.com/office/drawing/2014/main" id="{C0F842DC-BF16-4CD9-A6C1-303B965A6AE7}"/>
              </a:ext>
            </a:extLst>
          </p:cNvPr>
          <p:cNvSpPr>
            <a:spLocks noGrp="1"/>
          </p:cNvSpPr>
          <p:nvPr>
            <p:ph type="sldNum" sz="quarter" idx="12"/>
          </p:nvPr>
        </p:nvSpPr>
        <p:spPr/>
        <p:txBody>
          <a:bodyPr/>
          <a:lstStyle/>
          <a:p>
            <a:fld id="{60B2ADC3-9FF4-4394-B4F0-85BA029E6C50}" type="slidenum">
              <a:rPr lang="en-US" smtClean="0"/>
              <a:t>12</a:t>
            </a:fld>
            <a:endParaRPr lang="en-US"/>
          </a:p>
        </p:txBody>
      </p:sp>
    </p:spTree>
    <p:extLst>
      <p:ext uri="{BB962C8B-B14F-4D97-AF65-F5344CB8AC3E}">
        <p14:creationId xmlns:p14="http://schemas.microsoft.com/office/powerpoint/2010/main" val="38384094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B2F2-32D5-45A6-8F19-97B299CED61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5A3E773-AF1C-4809-AD63-9704C6A8C01B}"/>
              </a:ext>
            </a:extLst>
          </p:cNvPr>
          <p:cNvSpPr>
            <a:spLocks noGrp="1"/>
          </p:cNvSpPr>
          <p:nvPr>
            <p:ph idx="1"/>
          </p:nvPr>
        </p:nvSpPr>
        <p:spPr/>
        <p:txBody>
          <a:bodyPr/>
          <a:lstStyle/>
          <a:p>
            <a:endParaRPr lang="en-US" dirty="0"/>
          </a:p>
          <a:p>
            <a:endParaRPr lang="en-US" dirty="0"/>
          </a:p>
          <a:p>
            <a:pPr marL="0" indent="0" algn="ctr">
              <a:buNone/>
            </a:pPr>
            <a:r>
              <a:rPr lang="en-US" dirty="0"/>
              <a:t>Thank you </a:t>
            </a:r>
          </a:p>
          <a:p>
            <a:pPr marL="0" indent="0" algn="ctr">
              <a:buNone/>
            </a:pPr>
            <a:r>
              <a:rPr lang="en-US" dirty="0"/>
              <a:t>Presentation by (your name)</a:t>
            </a:r>
          </a:p>
        </p:txBody>
      </p:sp>
      <p:sp>
        <p:nvSpPr>
          <p:cNvPr id="4" name="Slide Number Placeholder 3">
            <a:extLst>
              <a:ext uri="{FF2B5EF4-FFF2-40B4-BE49-F238E27FC236}">
                <a16:creationId xmlns:a16="http://schemas.microsoft.com/office/drawing/2014/main" id="{2133674B-AD59-42C7-BF95-AD883CB7B788}"/>
              </a:ext>
            </a:extLst>
          </p:cNvPr>
          <p:cNvSpPr>
            <a:spLocks noGrp="1"/>
          </p:cNvSpPr>
          <p:nvPr>
            <p:ph type="sldNum" sz="quarter" idx="12"/>
          </p:nvPr>
        </p:nvSpPr>
        <p:spPr/>
        <p:txBody>
          <a:bodyPr/>
          <a:lstStyle/>
          <a:p>
            <a:fld id="{60B2ADC3-9FF4-4394-B4F0-85BA029E6C50}" type="slidenum">
              <a:rPr lang="en-US" smtClean="0"/>
              <a:t>13</a:t>
            </a:fld>
            <a:endParaRPr lang="en-US"/>
          </a:p>
        </p:txBody>
      </p:sp>
    </p:spTree>
    <p:extLst>
      <p:ext uri="{BB962C8B-B14F-4D97-AF65-F5344CB8AC3E}">
        <p14:creationId xmlns:p14="http://schemas.microsoft.com/office/powerpoint/2010/main" val="2579930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28</TotalTime>
  <Words>1448</Words>
  <Application>Microsoft Office PowerPoint</Application>
  <PresentationFormat>Widescreen</PresentationFormat>
  <Paragraphs>113</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Century Gothic</vt:lpstr>
      <vt:lpstr>Wingdings 3</vt:lpstr>
      <vt:lpstr>Ion Boardroom</vt:lpstr>
      <vt:lpstr>Cheese Making </vt:lpstr>
      <vt:lpstr>Executive summary</vt:lpstr>
      <vt:lpstr>Ingredients </vt:lpstr>
      <vt:lpstr>Cheese Making process</vt:lpstr>
      <vt:lpstr>Pasteurize/Heat Treat Milk</vt:lpstr>
      <vt:lpstr>Cool milk, Inoculate and form curd</vt:lpstr>
      <vt:lpstr>Cut Curd and Dry whey</vt:lpstr>
      <vt:lpstr>Step 8: Texture Curd</vt:lpstr>
      <vt:lpstr>Brine, Blocks, storage and package</vt:lpstr>
      <vt:lpstr>Package and uses of cheese </vt:lpstr>
      <vt:lpstr>Uses of cheese </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Cheese Preparation</dc:title>
  <dc:creator>michael</dc:creator>
  <cp:lastModifiedBy>michael</cp:lastModifiedBy>
  <cp:revision>5</cp:revision>
  <dcterms:created xsi:type="dcterms:W3CDTF">2020-05-13T08:20:30Z</dcterms:created>
  <dcterms:modified xsi:type="dcterms:W3CDTF">2020-05-13T08:49:14Z</dcterms:modified>
</cp:coreProperties>
</file>